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88" r:id="rId3"/>
    <p:sldId id="277" r:id="rId4"/>
    <p:sldId id="257" r:id="rId5"/>
    <p:sldId id="258" r:id="rId6"/>
    <p:sldId id="266" r:id="rId7"/>
    <p:sldId id="267" r:id="rId8"/>
    <p:sldId id="279" r:id="rId9"/>
    <p:sldId id="259" r:id="rId10"/>
    <p:sldId id="260" r:id="rId11"/>
    <p:sldId id="261" r:id="rId12"/>
    <p:sldId id="262" r:id="rId13"/>
    <p:sldId id="263" r:id="rId14"/>
    <p:sldId id="264" r:id="rId15"/>
    <p:sldId id="280" r:id="rId16"/>
    <p:sldId id="273" r:id="rId17"/>
    <p:sldId id="275" r:id="rId18"/>
    <p:sldId id="268" r:id="rId19"/>
    <p:sldId id="276" r:id="rId20"/>
    <p:sldId id="283" r:id="rId21"/>
    <p:sldId id="284" r:id="rId22"/>
    <p:sldId id="286" r:id="rId23"/>
    <p:sldId id="287" r:id="rId24"/>
    <p:sldId id="269" r:id="rId25"/>
    <p:sldId id="270" r:id="rId26"/>
    <p:sldId id="271" r:id="rId27"/>
    <p:sldId id="272" r:id="rId28"/>
    <p:sldId id="27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323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291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1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3384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972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294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687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954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5666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15A4DC9D-3B2C-4436-B778-37821302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30249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8602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359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021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845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0"/>
            <a:ext cx="7765321" cy="98406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75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3101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486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002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09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optimizers/" TargetMode="External"/><Relationship Id="rId2" Type="http://schemas.openxmlformats.org/officeDocument/2006/relationships/hyperlink" Target="https://github.com/hromi/SMILEsmile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pyter.org/" TargetMode="External"/><Relationship Id="rId4" Type="http://schemas.openxmlformats.org/officeDocument/2006/relationships/hyperlink" Target="https://www.tutorialspoint.com/google_colab/google_colab_introduction.ht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5D0FB5-209F-45DD-A46E-AD14189BC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16" b="13984"/>
          <a:stretch/>
        </p:blipFill>
        <p:spPr>
          <a:xfrm>
            <a:off x="-2285" y="857257"/>
            <a:ext cx="9143999" cy="51434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D0DD01B-FC63-4B4A-BDE5-227C701BA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891" y="740576"/>
            <a:ext cx="7543800" cy="940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l"/>
            <a:r>
              <a:rPr lang="en-US" altLang="zh-TW" sz="4000" b="1" dirty="0">
                <a:latin typeface="Roboto"/>
              </a:rPr>
              <a:t/>
            </a:r>
            <a:br>
              <a:rPr lang="en-US" altLang="zh-TW" sz="4000" b="1" dirty="0">
                <a:latin typeface="Roboto"/>
              </a:rPr>
            </a:br>
            <a:r>
              <a:rPr lang="en-US" altLang="zh-TW" sz="4000" b="1" dirty="0">
                <a:latin typeface="Roboto"/>
              </a:rPr>
              <a:t/>
            </a:r>
            <a:br>
              <a:rPr lang="en-US" altLang="zh-TW" sz="4000" b="1" dirty="0">
                <a:latin typeface="Roboto"/>
              </a:rPr>
            </a:br>
            <a:r>
              <a:rPr lang="en-US" altLang="zh-TW" sz="4000" b="1" dirty="0">
                <a:latin typeface="Roboto"/>
              </a:rPr>
              <a:t/>
            </a:r>
            <a:br>
              <a:rPr lang="en-US" altLang="zh-TW" sz="4000" b="1" dirty="0">
                <a:latin typeface="Roboto"/>
              </a:rPr>
            </a:br>
            <a:r>
              <a:rPr lang="en-US" altLang="zh-TW" sz="4000" b="1" dirty="0">
                <a:latin typeface="Roboto"/>
              </a:rPr>
              <a:t/>
            </a:r>
            <a:br>
              <a:rPr lang="en-US" altLang="zh-TW" sz="4000" b="1" dirty="0">
                <a:latin typeface="Roboto"/>
              </a:rPr>
            </a:br>
            <a:r>
              <a:rPr lang="en-US" altLang="zh-TW" sz="4000" b="1" dirty="0">
                <a:latin typeface="Roboto"/>
              </a:rPr>
              <a:t/>
            </a:r>
            <a:br>
              <a:rPr lang="en-US" altLang="zh-TW" sz="4000" b="1" dirty="0">
                <a:latin typeface="Roboto"/>
              </a:rPr>
            </a:br>
            <a:r>
              <a:rPr lang="en-US" altLang="zh-TW" sz="4000" b="1" dirty="0">
                <a:latin typeface="Roboto"/>
              </a:rPr>
              <a:t/>
            </a:r>
            <a:br>
              <a:rPr lang="en-US" altLang="zh-TW" sz="4000" b="1" dirty="0">
                <a:latin typeface="Roboto"/>
              </a:rPr>
            </a:br>
            <a:r>
              <a:rPr lang="zh-TW" altLang="en-US" sz="4000" b="1" dirty="0">
                <a:latin typeface="Roboto"/>
              </a:rPr>
              <a:t>專題報告</a:t>
            </a:r>
            <a:r>
              <a:rPr lang="en-US" altLang="zh-TW" sz="4000" b="1" dirty="0">
                <a:latin typeface="Roboto"/>
              </a:rPr>
              <a:t>:</a:t>
            </a:r>
            <a:br>
              <a:rPr lang="en-US" altLang="zh-TW" sz="4000" b="1" dirty="0">
                <a:latin typeface="Roboto"/>
              </a:rPr>
            </a:br>
            <a:r>
              <a:rPr lang="zh-TW" altLang="en-US" sz="4000" b="1" dirty="0">
                <a:latin typeface="Roboto"/>
              </a:rPr>
              <a:t>微笑檢測應用於使用者滿意分析</a:t>
            </a:r>
            <a:endParaRPr lang="zh-TW" altLang="en-US" sz="40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C437AD-0443-47A5-A3C4-A4DF791EC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1990" y="4769827"/>
            <a:ext cx="5614769" cy="8772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l"/>
            <a:r>
              <a:rPr lang="zh-TW" altLang="en-US" b="1" dirty="0"/>
              <a:t>組別</a:t>
            </a:r>
            <a:r>
              <a:rPr lang="en-US" altLang="zh-TW" b="1" dirty="0"/>
              <a:t>:</a:t>
            </a:r>
            <a:r>
              <a:rPr lang="zh-TW" altLang="en-US" b="0" i="0" dirty="0">
                <a:effectLst/>
                <a:latin typeface="Roboto"/>
              </a:rPr>
              <a:t>太武山原住民</a:t>
            </a:r>
            <a:endParaRPr lang="en-US" altLang="zh-TW" b="1" dirty="0"/>
          </a:p>
          <a:p>
            <a:pPr algn="l"/>
            <a:r>
              <a:rPr lang="zh-TW" altLang="en-US" b="1" dirty="0"/>
              <a:t>學生</a:t>
            </a:r>
            <a:r>
              <a:rPr lang="en-US" altLang="zh-TW" b="1" dirty="0"/>
              <a:t>: </a:t>
            </a:r>
            <a:r>
              <a:rPr lang="zh-TW" altLang="en-US" b="1" dirty="0"/>
              <a:t>陳昱誠</a:t>
            </a:r>
            <a:r>
              <a:rPr lang="en-US" altLang="zh-TW" b="1" dirty="0"/>
              <a:t>, </a:t>
            </a:r>
            <a:r>
              <a:rPr lang="zh-TW" altLang="en-US" b="1" dirty="0"/>
              <a:t>陳思豪</a:t>
            </a:r>
            <a:endParaRPr lang="en-US" altLang="zh-TW" b="1" dirty="0"/>
          </a:p>
          <a:p>
            <a:pPr algn="l"/>
            <a:r>
              <a:rPr lang="zh-TW" altLang="en-US" b="1" dirty="0"/>
              <a:t>日期</a:t>
            </a:r>
            <a:r>
              <a:rPr lang="en-US" altLang="zh-TW" b="1" dirty="0"/>
              <a:t>: August 27, 2020</a:t>
            </a:r>
            <a:endParaRPr lang="zh-TW" altLang="en-US" b="1" dirty="0"/>
          </a:p>
          <a:p>
            <a:pPr algn="l"/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BC7C93-8180-402D-9C76-C537DAFA1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77" y="4781132"/>
            <a:ext cx="2400298" cy="16013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20BD41-5482-4956-A9D5-14356329E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39" y="4781131"/>
            <a:ext cx="1938973" cy="16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351B52B-37DB-4CB1-8D51-538F658D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101578"/>
            <a:ext cx="7765321" cy="984068"/>
          </a:xfrm>
        </p:spPr>
        <p:txBody>
          <a:bodyPr>
            <a:normAutofit/>
          </a:bodyPr>
          <a:lstStyle/>
          <a:p>
            <a:r>
              <a:rPr lang="zh-TW" altLang="en-US" b="0" dirty="0">
                <a:effectLst/>
                <a:latin typeface="Courier New" panose="02070309020205020404" pitchFamily="49" charset="0"/>
              </a:rPr>
              <a:t>製作數據集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 vs.</a:t>
            </a:r>
            <a:r>
              <a:rPr lang="zh-TW" altLang="en-US" sz="3600" b="0" dirty="0">
                <a:effectLst/>
                <a:latin typeface="Courier New" panose="02070309020205020404" pitchFamily="49" charset="0"/>
              </a:rPr>
              <a:t>資料預處理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7A2F6B-6653-4EF3-B5D8-551F1BF7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569"/>
            <a:ext cx="7513345" cy="30014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703DC6-F27E-43E2-9D36-1582CAB1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15" y="4031360"/>
            <a:ext cx="7675685" cy="282663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DCDBA6A-A4C4-4A19-990D-C0D1BE4FDD53}"/>
              </a:ext>
            </a:extLst>
          </p:cNvPr>
          <p:cNvSpPr txBox="1"/>
          <p:nvPr/>
        </p:nvSpPr>
        <p:spPr>
          <a:xfrm>
            <a:off x="5576521" y="5962681"/>
            <a:ext cx="32135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dirty="0">
                <a:effectLst/>
                <a:latin typeface="Courier New" panose="02070309020205020404" pitchFamily="49" charset="0"/>
              </a:rPr>
              <a:t>資料預處理：</a:t>
            </a:r>
            <a:r>
              <a:rPr lang="en-US" altLang="zh-TW" sz="2000" b="0" dirty="0">
                <a:effectLst/>
                <a:latin typeface="Courier New" panose="02070309020205020404" pitchFamily="49" charset="0"/>
              </a:rPr>
              <a:t>One Hot, Shuffle</a:t>
            </a:r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5206E86-FE44-42BA-9152-5E5D4BD9F22E}"/>
              </a:ext>
            </a:extLst>
          </p:cNvPr>
          <p:cNvSpPr txBox="1"/>
          <p:nvPr/>
        </p:nvSpPr>
        <p:spPr>
          <a:xfrm>
            <a:off x="3116092" y="1348412"/>
            <a:ext cx="4222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dirty="0">
                <a:effectLst/>
                <a:latin typeface="Courier New" panose="02070309020205020404" pitchFamily="49" charset="0"/>
              </a:rPr>
              <a:t>製作數據集</a:t>
            </a:r>
            <a:r>
              <a:rPr lang="en-US" altLang="zh-TW" sz="2000" b="0" dirty="0">
                <a:effectLst/>
                <a:latin typeface="Courier New" panose="02070309020205020404" pitchFamily="49" charset="0"/>
              </a:rPr>
              <a:t>:</a:t>
            </a:r>
            <a:r>
              <a:rPr lang="zh-TW" altLang="en-US" sz="2000" b="0" dirty="0">
                <a:effectLst/>
                <a:latin typeface="Courier New" panose="02070309020205020404" pitchFamily="49" charset="0"/>
              </a:rPr>
              <a:t> </a:t>
            </a:r>
            <a:r>
              <a:rPr lang="en-US" altLang="zh-TW" sz="2000" b="0" dirty="0">
                <a:effectLst/>
                <a:latin typeface="Courier New" panose="02070309020205020404" pitchFamily="49" charset="0"/>
              </a:rPr>
              <a:t>[</a:t>
            </a:r>
            <a:r>
              <a:rPr lang="zh-TW" altLang="en-US" sz="2000" b="0" dirty="0">
                <a:effectLst/>
                <a:latin typeface="Courier New" panose="02070309020205020404" pitchFamily="49" charset="0"/>
              </a:rPr>
              <a:t>圖片路徑</a:t>
            </a:r>
            <a:r>
              <a:rPr lang="en-US" altLang="zh-TW" sz="2000" b="0" dirty="0">
                <a:effectLst/>
                <a:latin typeface="Courier New" panose="02070309020205020404" pitchFamily="49" charset="0"/>
              </a:rPr>
              <a:t>,label] </a:t>
            </a:r>
            <a:r>
              <a:rPr lang="zh-TW" altLang="en-US" sz="2000" b="0" dirty="0">
                <a:effectLst/>
                <a:latin typeface="Courier New" panose="02070309020205020404" pitchFamily="49" charset="0"/>
              </a:rPr>
              <a:t>微笑</a:t>
            </a:r>
            <a:r>
              <a:rPr lang="en-US" altLang="zh-TW" sz="2000" b="0" dirty="0">
                <a:effectLst/>
                <a:latin typeface="Courier New" panose="02070309020205020404" pitchFamily="49" charset="0"/>
              </a:rPr>
              <a:t>:1 </a:t>
            </a:r>
            <a:r>
              <a:rPr lang="zh-TW" altLang="en-US" sz="2000" b="0" dirty="0">
                <a:effectLst/>
                <a:latin typeface="Courier New" panose="02070309020205020404" pitchFamily="49" charset="0"/>
              </a:rPr>
              <a:t>沒微笑</a:t>
            </a:r>
            <a:r>
              <a:rPr lang="en-US" altLang="zh-TW" sz="2000" b="0" dirty="0">
                <a:effectLst/>
                <a:latin typeface="Courier New" panose="02070309020205020404" pitchFamily="49" charset="0"/>
              </a:rPr>
              <a:t>:0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01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2FA53F1-9F52-4494-AF4D-ACE0EBAA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effectLst/>
                <a:latin typeface="Courier New" panose="02070309020205020404" pitchFamily="49" charset="0"/>
              </a:rPr>
              <a:t>顯示訓練數據與標籤</a:t>
            </a:r>
            <a:r>
              <a:rPr lang="en-US" altLang="zh-TW" b="0" dirty="0">
                <a:effectLst/>
                <a:latin typeface="Courier New" panose="02070309020205020404" pitchFamily="49" charset="0"/>
              </a:rPr>
              <a:t> vs. 20%</a:t>
            </a:r>
            <a:r>
              <a:rPr lang="zh-TW" altLang="en-US" b="0" dirty="0">
                <a:effectLst/>
                <a:latin typeface="Courier New" panose="02070309020205020404" pitchFamily="49" charset="0"/>
              </a:rPr>
              <a:t>測試集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A597E02-858B-4838-BBC1-7CE9039F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82" y="866095"/>
            <a:ext cx="7936848" cy="58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CDA9FAC-3E78-468C-9FCE-18D1BAE5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ffectLst/>
                <a:latin typeface="Courier New" panose="02070309020205020404" pitchFamily="49" charset="0"/>
              </a:rPr>
              <a:t>Modeling with (</a:t>
            </a:r>
            <a:r>
              <a:rPr lang="en-US" altLang="zh-TW" cap="none" dirty="0">
                <a:effectLst/>
                <a:latin typeface="Courier New" panose="02070309020205020404" pitchFamily="49" charset="0"/>
              </a:rPr>
              <a:t>Conv2d</a:t>
            </a:r>
            <a:r>
              <a:rPr lang="en-US" altLang="zh-TW" cap="none" dirty="0"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 Maxpolling2d</a:t>
            </a:r>
            <a:r>
              <a:rPr lang="en-US" altLang="zh-TW" dirty="0">
                <a:effectLst/>
                <a:latin typeface="Courier New" panose="02070309020205020404" pitchFamily="49" charset="0"/>
                <a:sym typeface="Wingdings" panose="05000000000000000000" pitchFamily="2" charset="2"/>
              </a:rPr>
              <a:t>)*3  Flatten() …</a:t>
            </a:r>
            <a:endParaRPr lang="zh-TW" altLang="en-US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5C340F4-1011-4060-9CCF-708FFB7E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" y="1529862"/>
            <a:ext cx="9126503" cy="37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87E05EA-98F2-4BB4-A39F-FB2BA2DB7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  <a:latin typeface="Courier New" panose="02070309020205020404" pitchFamily="49" charset="0"/>
              </a:rPr>
              <a:t>Model Summary (98,914 par.)</a:t>
            </a:r>
            <a:endParaRPr lang="zh-TW" altLang="en-US" dirty="0"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8EDBF6-70D8-4771-9D1C-5FAAFC17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84" y="984068"/>
            <a:ext cx="6805247" cy="56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D3907CF-F39F-4D6B-B178-080B0091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訓練歷程圖表 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chemeClr val="bg2">
                    <a:lumMod val="20000"/>
                    <a:lumOff val="80000"/>
                  </a:schemeClr>
                </a:solidFill>
              </a:rPr>
              <a:t>99.47%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1.33</a:t>
            </a:r>
            <a:r>
              <a:rPr lang="en-US" altLang="zh-TW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%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RMSprop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34D4E7-4095-4DC1-9AAF-E34A7F74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81" y="1184772"/>
            <a:ext cx="7333238" cy="53024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2DE5F8-6B16-461F-A6DD-615AEE6A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118" y="2274087"/>
            <a:ext cx="4266671" cy="23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212EC-53B1-49FF-B3D1-D42AA3D6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999391"/>
          </a:xfrm>
        </p:spPr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F917D3-EAB3-431F-A74C-5AEE6323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1795245"/>
            <a:ext cx="7765322" cy="45703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應用背景介紹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資料集簡介 </a:t>
            </a:r>
            <a:r>
              <a:rPr lang="en-US" altLang="zh-TW" sz="2800" dirty="0"/>
              <a:t>(Positives vs. Negatives)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dirty="0">
                <a:effectLst/>
                <a:latin typeface="Courier New" panose="02070309020205020404" pitchFamily="49" charset="0"/>
              </a:rPr>
              <a:t>製作數據集</a:t>
            </a:r>
            <a:r>
              <a:rPr lang="en-US" altLang="zh-TW" sz="2800" b="0" dirty="0">
                <a:effectLst/>
                <a:latin typeface="Courier New" panose="02070309020205020404" pitchFamily="49" charset="0"/>
              </a:rPr>
              <a:t> vs.</a:t>
            </a:r>
            <a:r>
              <a:rPr lang="zh-TW" altLang="en-US" sz="2800" b="0" dirty="0">
                <a:effectLst/>
                <a:latin typeface="Courier New" panose="02070309020205020404" pitchFamily="49" charset="0"/>
              </a:rPr>
              <a:t>資料預處理</a:t>
            </a:r>
            <a:endParaRPr lang="en-US" altLang="zh-TW" sz="2800" b="0" dirty="0">
              <a:effectLst/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使用模型與訓練歷程圖表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>
                <a:solidFill>
                  <a:srgbClr val="FFFF00"/>
                </a:solidFill>
              </a:rPr>
              <a:t>模型與參數調整 </a:t>
            </a:r>
            <a:r>
              <a:rPr lang="en-US" altLang="zh-TW" sz="2800" dirty="0">
                <a:solidFill>
                  <a:srgbClr val="FFFF00"/>
                </a:solidFill>
              </a:rPr>
              <a:t>(optimizer, Learning Rate)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>
                <a:solidFill>
                  <a:srgbClr val="FFFF00"/>
                </a:solidFill>
              </a:rPr>
              <a:t>實測結果展示</a:t>
            </a:r>
            <a:endParaRPr lang="en-US" altLang="zh-TW" sz="2800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結論與未來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參考文獻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33D898-96FF-4C24-A035-E9530383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24" y="5053692"/>
            <a:ext cx="1938973" cy="16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0B7E7-3F62-4A6F-9BDA-92038CC0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Optimizers Comparison</a:t>
            </a:r>
            <a:br>
              <a:rPr lang="en-US" altLang="zh-TW" dirty="0"/>
            </a:br>
            <a:r>
              <a:rPr lang="en-US" altLang="zh-TW" dirty="0" err="1"/>
              <a:t>rmsprop</a:t>
            </a:r>
            <a:r>
              <a:rPr lang="en-US" altLang="zh-TW" dirty="0"/>
              <a:t> vs. </a:t>
            </a:r>
            <a:r>
              <a:rPr lang="en-US" altLang="zh-TW" dirty="0" err="1"/>
              <a:t>adam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B556F3-1918-4687-9BDA-E334C262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602613"/>
            <a:ext cx="4572001" cy="330591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2D81B92-1205-4332-A8E5-5C8B8CFD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612"/>
            <a:ext cx="4511203" cy="330591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216C908-8A82-496F-B577-8D0D6B942218}"/>
              </a:ext>
            </a:extLst>
          </p:cNvPr>
          <p:cNvSpPr txBox="1"/>
          <p:nvPr/>
        </p:nvSpPr>
        <p:spPr>
          <a:xfrm>
            <a:off x="5146059" y="4993547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Optimizer: </a:t>
            </a:r>
            <a:r>
              <a:rPr lang="en-US" altLang="zh-TW" dirty="0"/>
              <a:t>Adam, Tact time: 54s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30FBAB-3241-49F6-B8B2-C940D463948F}"/>
              </a:ext>
            </a:extLst>
          </p:cNvPr>
          <p:cNvSpPr txBox="1"/>
          <p:nvPr/>
        </p:nvSpPr>
        <p:spPr>
          <a:xfrm>
            <a:off x="243855" y="4993547"/>
            <a:ext cx="390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Optimizer: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RMSprop</a:t>
            </a:r>
            <a:r>
              <a:rPr lang="en-US" altLang="zh-TW" dirty="0"/>
              <a:t>, Tact time: 59s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DE76F84-8A72-4FF9-BBCE-B713F7C7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817237"/>
            <a:ext cx="4396155" cy="59249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A6F9CD2-887F-4B02-B767-43B4D942F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534" y="5817237"/>
            <a:ext cx="4572001" cy="59249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9FF6487-0C13-41FF-9254-106B8EEED1DB}"/>
              </a:ext>
            </a:extLst>
          </p:cNvPr>
          <p:cNvSpPr txBox="1"/>
          <p:nvPr/>
        </p:nvSpPr>
        <p:spPr>
          <a:xfrm flipH="1">
            <a:off x="8143435" y="2118946"/>
            <a:ext cx="100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97%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6A0A25E-222D-496A-9C47-ABED9C9A4D4A}"/>
              </a:ext>
            </a:extLst>
          </p:cNvPr>
          <p:cNvSpPr txBox="1"/>
          <p:nvPr/>
        </p:nvSpPr>
        <p:spPr>
          <a:xfrm flipH="1">
            <a:off x="3361679" y="2118946"/>
            <a:ext cx="100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99%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70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8F843A-B4DF-4C52-9A6C-50953E35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8" y="1421939"/>
            <a:ext cx="3278894" cy="221807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F5E4FB-7994-4612-B97E-C2B6EB57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Learning Rate Comparison with {1e-2, 1e-3, 1e-4} by Adam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4351BE3-34E8-411A-87C7-F7D913F3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8" y="5930111"/>
            <a:ext cx="8175445" cy="8047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10B4B01-9C82-40FF-AD4B-7DC260B59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231" y="2937071"/>
            <a:ext cx="3227264" cy="233356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EA9A124-1179-4EF2-B690-FDDAAD0E0B9F}"/>
              </a:ext>
            </a:extLst>
          </p:cNvPr>
          <p:cNvSpPr txBox="1"/>
          <p:nvPr/>
        </p:nvSpPr>
        <p:spPr>
          <a:xfrm>
            <a:off x="3454652" y="5240712"/>
            <a:ext cx="2548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/>
              <a:t>lr</a:t>
            </a:r>
            <a:r>
              <a:rPr lang="en-US" altLang="zh-TW" dirty="0"/>
              <a:t>=1e-3, Tact time: 54s </a:t>
            </a:r>
          </a:p>
          <a:p>
            <a:pPr algn="ctr"/>
            <a:r>
              <a:rPr lang="en-US" altLang="zh-TW" dirty="0"/>
              <a:t>(default)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31780B-A739-45A4-85B6-2043F438451B}"/>
              </a:ext>
            </a:extLst>
          </p:cNvPr>
          <p:cNvSpPr txBox="1"/>
          <p:nvPr/>
        </p:nvSpPr>
        <p:spPr>
          <a:xfrm>
            <a:off x="140678" y="3696809"/>
            <a:ext cx="288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lr</a:t>
            </a:r>
            <a:r>
              <a:rPr lang="en-US" altLang="zh-TW" dirty="0"/>
              <a:t>=1e-2, Tact time: 34.7s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C95710-F3FB-49D8-90E3-A4EAE1BC5023}"/>
              </a:ext>
            </a:extLst>
          </p:cNvPr>
          <p:cNvSpPr txBox="1"/>
          <p:nvPr/>
        </p:nvSpPr>
        <p:spPr>
          <a:xfrm>
            <a:off x="1899138" y="1838822"/>
            <a:ext cx="1006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89.58%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F89812B-DCEE-4D52-9D04-F67DEC620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452" y="1435404"/>
            <a:ext cx="3060106" cy="200288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9B4FFF-98E3-4279-AA07-B518BEDB8E81}"/>
              </a:ext>
            </a:extLst>
          </p:cNvPr>
          <p:cNvSpPr txBox="1"/>
          <p:nvPr/>
        </p:nvSpPr>
        <p:spPr>
          <a:xfrm>
            <a:off x="6305015" y="3455349"/>
            <a:ext cx="274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/>
              <a:t>lr</a:t>
            </a:r>
            <a:r>
              <a:rPr lang="en-US" altLang="zh-TW" dirty="0"/>
              <a:t>=1e-4, Tact time: 35.5s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A7ABF40-1FFE-40E5-AE57-71170A4E91F9}"/>
              </a:ext>
            </a:extLst>
          </p:cNvPr>
          <p:cNvSpPr txBox="1"/>
          <p:nvPr/>
        </p:nvSpPr>
        <p:spPr>
          <a:xfrm>
            <a:off x="7934119" y="1860648"/>
            <a:ext cx="1033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94.82</a:t>
            </a:r>
            <a:r>
              <a:rPr lang="zh-TW" altLang="en-US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45906CE-A1F2-47AD-8B9D-3C723B1E0307}"/>
              </a:ext>
            </a:extLst>
          </p:cNvPr>
          <p:cNvSpPr txBox="1"/>
          <p:nvPr/>
        </p:nvSpPr>
        <p:spPr>
          <a:xfrm flipH="1">
            <a:off x="5130758" y="3326155"/>
            <a:ext cx="100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97%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32A2E7-4B9E-42B6-B9ED-241D2973C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01" y="25572"/>
            <a:ext cx="7765321" cy="98406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Classification Demo:</a:t>
            </a:r>
            <a:br>
              <a:rPr lang="en-US" altLang="zh-TW" dirty="0"/>
            </a:br>
            <a:r>
              <a:rPr lang="en-US" altLang="zh-TW" dirty="0"/>
              <a:t>w/o Smiling vs. w/ Smiling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3EE695-8905-4BE0-ACC0-83592CA11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3111"/>
            <a:ext cx="4550862" cy="28376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E116AD-C98F-4ADC-9399-8281B6DF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356"/>
            <a:ext cx="4572000" cy="28200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BC195C-8622-4FF4-BEE6-6558AC6B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06417"/>
            <a:ext cx="4572002" cy="28123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CDEDD2-EF19-49B0-A6DD-8A054208F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862" y="4023112"/>
            <a:ext cx="4593138" cy="28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836444D-7EBF-47EB-B195-CAD6AA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59" y="1244311"/>
            <a:ext cx="4712390" cy="271913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FD89C8-CE7E-439A-AE01-7E8473D2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7" y="193431"/>
            <a:ext cx="7765321" cy="98406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Classification Demo:</a:t>
            </a:r>
            <a:br>
              <a:rPr lang="en-US" altLang="zh-TW" dirty="0"/>
            </a:br>
            <a:r>
              <a:rPr lang="en-US" altLang="zh-TW" dirty="0"/>
              <a:t>w/o Smiling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440190-E64E-4F84-897D-F33A3F0B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90" y="3992471"/>
            <a:ext cx="2839918" cy="28053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10A033-8FF8-4758-B6D1-34EF6256F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391" y="1273341"/>
            <a:ext cx="2839917" cy="27448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3F8E8F-DA8F-4A28-B837-5BE47757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959" y="4059283"/>
            <a:ext cx="3292430" cy="2872120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B240905-1253-4864-9472-DCE6D1D97523}"/>
              </a:ext>
            </a:extLst>
          </p:cNvPr>
          <p:cNvCxnSpPr/>
          <p:nvPr/>
        </p:nvCxnSpPr>
        <p:spPr>
          <a:xfrm flipH="1">
            <a:off x="2751992" y="1872762"/>
            <a:ext cx="17456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D91A2FD-9205-4FC8-95EE-FB09F0CDF47D}"/>
              </a:ext>
            </a:extLst>
          </p:cNvPr>
          <p:cNvCxnSpPr>
            <a:cxnSpLocks/>
          </p:cNvCxnSpPr>
          <p:nvPr/>
        </p:nvCxnSpPr>
        <p:spPr>
          <a:xfrm>
            <a:off x="3328174" y="4662855"/>
            <a:ext cx="138743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85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212EC-53B1-49FF-B3D1-D42AA3D6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999391"/>
          </a:xfrm>
        </p:spPr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F917D3-EAB3-431F-A74C-5AEE6323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1795245"/>
            <a:ext cx="7765322" cy="45703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dirty="0">
                <a:effectLst/>
                <a:latin typeface="Courier New" panose="02070309020205020404" pitchFamily="49" charset="0"/>
              </a:rPr>
              <a:t>應用背景介紹</a:t>
            </a:r>
            <a:endParaRPr lang="en-US" altLang="zh-TW" sz="2800" dirty="0">
              <a:effectLst/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>
                <a:effectLst/>
                <a:latin typeface="Courier New" panose="02070309020205020404" pitchFamily="49" charset="0"/>
              </a:rPr>
              <a:t>資料集簡介 </a:t>
            </a:r>
            <a:r>
              <a:rPr lang="en-US" altLang="zh-TW" sz="2800" dirty="0">
                <a:effectLst/>
                <a:latin typeface="Courier New" panose="02070309020205020404" pitchFamily="49" charset="0"/>
              </a:rPr>
              <a:t>(Positives vs. Negatives)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dirty="0">
                <a:effectLst/>
                <a:latin typeface="Courier New" panose="02070309020205020404" pitchFamily="49" charset="0"/>
              </a:rPr>
              <a:t>製作數據集</a:t>
            </a:r>
            <a:r>
              <a:rPr lang="en-US" altLang="zh-TW" sz="2800" b="0" dirty="0">
                <a:effectLst/>
                <a:latin typeface="Courier New" panose="02070309020205020404" pitchFamily="49" charset="0"/>
              </a:rPr>
              <a:t> vs.</a:t>
            </a:r>
            <a:r>
              <a:rPr lang="zh-TW" altLang="en-US" sz="2800" b="0" dirty="0">
                <a:effectLst/>
                <a:latin typeface="Courier New" panose="02070309020205020404" pitchFamily="49" charset="0"/>
              </a:rPr>
              <a:t>資料預處理</a:t>
            </a:r>
            <a:endParaRPr lang="en-US" altLang="zh-TW" sz="2800" b="0" dirty="0">
              <a:effectLst/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使用模型與訓練歷程圖表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模型與參數調整 </a:t>
            </a:r>
            <a:r>
              <a:rPr lang="en-US" altLang="zh-TW" sz="2800" dirty="0"/>
              <a:t>(optimizer, Learning Rate)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實測結果展示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結論與未來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參考文獻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0507BE-80F3-4363-9CE4-4BCE7A49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24" y="5053692"/>
            <a:ext cx="1938973" cy="16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6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212EC-53B1-49FF-B3D1-D42AA3D6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999391"/>
          </a:xfrm>
        </p:spPr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F917D3-EAB3-431F-A74C-5AEE6323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1795245"/>
            <a:ext cx="7765322" cy="45703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應用背景介紹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資料集簡介 </a:t>
            </a:r>
            <a:r>
              <a:rPr lang="en-US" altLang="zh-TW" sz="2800" dirty="0"/>
              <a:t>(Positives vs. Negatives)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dirty="0">
                <a:effectLst/>
                <a:latin typeface="Courier New" panose="02070309020205020404" pitchFamily="49" charset="0"/>
              </a:rPr>
              <a:t>製作數據集</a:t>
            </a:r>
            <a:r>
              <a:rPr lang="en-US" altLang="zh-TW" sz="2800" b="0" dirty="0">
                <a:effectLst/>
                <a:latin typeface="Courier New" panose="02070309020205020404" pitchFamily="49" charset="0"/>
              </a:rPr>
              <a:t> vs.</a:t>
            </a:r>
            <a:r>
              <a:rPr lang="zh-TW" altLang="en-US" sz="2800" b="0" dirty="0">
                <a:effectLst/>
                <a:latin typeface="Courier New" panose="02070309020205020404" pitchFamily="49" charset="0"/>
              </a:rPr>
              <a:t>資料預處理</a:t>
            </a:r>
            <a:endParaRPr lang="en-US" altLang="zh-TW" sz="2800" b="0" dirty="0">
              <a:effectLst/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使用模型與訓練歷程圖表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模型與參數調整 </a:t>
            </a:r>
            <a:r>
              <a:rPr lang="en-US" altLang="zh-TW" sz="2800" dirty="0"/>
              <a:t>(optimizer, Learning Rate)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實測結果展示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>
                <a:solidFill>
                  <a:srgbClr val="FFFF00"/>
                </a:solidFill>
              </a:rPr>
              <a:t>結論與未來</a:t>
            </a:r>
            <a:endParaRPr lang="en-US" altLang="zh-TW" sz="2800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>
                <a:solidFill>
                  <a:srgbClr val="FFFF00"/>
                </a:solidFill>
              </a:rPr>
              <a:t>參考文獻</a:t>
            </a:r>
            <a:endParaRPr lang="en-US" altLang="zh-TW" sz="2800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36E576-1CE5-4398-BB05-FB1E7194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24" y="5053692"/>
            <a:ext cx="1938973" cy="16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3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5339F8-37CB-409E-9CF8-8D434F61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37392"/>
            <a:ext cx="7765321" cy="984068"/>
          </a:xfrm>
        </p:spPr>
        <p:txBody>
          <a:bodyPr/>
          <a:lstStyle/>
          <a:p>
            <a:r>
              <a:rPr lang="zh-TW" altLang="en-US" sz="3600" dirty="0"/>
              <a:t>結論與未來</a:t>
            </a:r>
            <a:endParaRPr lang="en-US" altLang="zh-TW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2D2358-FD02-44DF-BFC4-59FE382CE2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1500" y="1600199"/>
            <a:ext cx="7974623" cy="482697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首先謝謝老師與助教們熱心的指導，讓我們可以在短短的三天的時間；從理論到實作，有系統地讓我們了深度學習的相關知識與經驗。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經由實測的結果，經過訓練之後的模型已具有檢測微笑與否的分類能力，然而我們發現在原始的</a:t>
            </a:r>
            <a:r>
              <a:rPr lang="en-US" altLang="zh-TW" dirty="0"/>
              <a:t>Negatives</a:t>
            </a:r>
            <a:r>
              <a:rPr lang="zh-TW" altLang="en-US" dirty="0"/>
              <a:t>數據集，有一些照片看起來是比較屬於</a:t>
            </a:r>
            <a:r>
              <a:rPr lang="en-US" altLang="zh-TW" dirty="0"/>
              <a:t>Positives</a:t>
            </a:r>
            <a:r>
              <a:rPr lang="zh-TW" altLang="en-US" dirty="0"/>
              <a:t>；另外，我們發現如果用來測試的</a:t>
            </a:r>
            <a:r>
              <a:rPr lang="en-US" altLang="zh-TW" dirty="0"/>
              <a:t>”</a:t>
            </a:r>
            <a:r>
              <a:rPr lang="zh-TW" altLang="en-US" dirty="0"/>
              <a:t>大頭貼</a:t>
            </a:r>
            <a:r>
              <a:rPr lang="en-US" altLang="zh-TW" dirty="0"/>
              <a:t>”</a:t>
            </a:r>
            <a:r>
              <a:rPr lang="zh-TW" altLang="en-US" dirty="0"/>
              <a:t>還有一些背景物件，此多物件的特性會影響到判別的結果。同時，模型與參數調整對於</a:t>
            </a:r>
            <a:r>
              <a:rPr lang="en-US" altLang="zh-TW" dirty="0"/>
              <a:t>Accuracy</a:t>
            </a:r>
            <a:r>
              <a:rPr lang="zh-TW" altLang="en-US" dirty="0"/>
              <a:t>與</a:t>
            </a:r>
            <a:r>
              <a:rPr lang="en-US" altLang="zh-TW" dirty="0"/>
              <a:t>Tact Time</a:t>
            </a:r>
            <a:r>
              <a:rPr lang="zh-TW" altLang="en-US" dirty="0"/>
              <a:t>也會有顯著的影響。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“師父引進門，修行在個人</a:t>
            </a:r>
            <a:r>
              <a:rPr lang="en-US" altLang="zh-TW" dirty="0"/>
              <a:t>”</a:t>
            </a:r>
            <a:r>
              <a:rPr lang="zh-TW" altLang="en-US" dirty="0"/>
              <a:t>；未來對於對於問題的分析</a:t>
            </a:r>
            <a:r>
              <a:rPr lang="en-US" altLang="zh-TW" dirty="0"/>
              <a:t>? </a:t>
            </a:r>
            <a:r>
              <a:rPr lang="zh-TW" altLang="en-US" dirty="0"/>
              <a:t>工具與方法的選擇</a:t>
            </a:r>
            <a:r>
              <a:rPr lang="en-US" altLang="zh-TW" dirty="0"/>
              <a:t>? </a:t>
            </a:r>
            <a:r>
              <a:rPr lang="zh-TW" altLang="en-US" dirty="0"/>
              <a:t>模型與參數的最佳化 ～等，可預期未來有許多</a:t>
            </a:r>
            <a:r>
              <a:rPr lang="en-US" altLang="zh-TW" dirty="0"/>
              <a:t>Homework</a:t>
            </a:r>
            <a:r>
              <a:rPr lang="zh-TW" altLang="en-US" dirty="0"/>
              <a:t>是太武山原住民要繼續努力的方向。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81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B1939-035C-4148-A6E5-16A4C3F3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參考文獻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C95BA1-5D0B-485E-9691-7E6DC8942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96064"/>
            <a:ext cx="7765322" cy="40761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200" dirty="0">
                <a:latin typeface="Helvetica Neue"/>
              </a:rPr>
              <a:t>2020</a:t>
            </a:r>
            <a:r>
              <a:rPr lang="zh-TW" altLang="en-US" sz="2200" dirty="0">
                <a:latin typeface="Helvetica Neue"/>
              </a:rPr>
              <a:t>深度學習與工業大數據課程教材</a:t>
            </a:r>
            <a:endParaRPr lang="en-US" altLang="zh-TW" sz="2200" dirty="0"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200" dirty="0" err="1">
                <a:latin typeface="Helvetica Neue"/>
              </a:rPr>
              <a:t>SMILEsmileD</a:t>
            </a:r>
            <a:r>
              <a:rPr lang="en-US" altLang="zh-TW" sz="2200" dirty="0">
                <a:latin typeface="Helvetica Neue"/>
              </a:rPr>
              <a:t> - smile detector open source project v0.5, </a:t>
            </a:r>
            <a:r>
              <a:rPr lang="en-US" altLang="zh-TW" sz="2200" dirty="0">
                <a:latin typeface="Helvetica Neue"/>
                <a:hlinkClick r:id="rId2"/>
              </a:rPr>
              <a:t>https://github.com/hromi/SMILEsmileD</a:t>
            </a:r>
            <a:endParaRPr lang="en-US" altLang="zh-TW" sz="2200" dirty="0">
              <a:latin typeface="Helvetica Neue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200" dirty="0" err="1"/>
              <a:t>Keras</a:t>
            </a:r>
            <a:r>
              <a:rPr lang="en-US" altLang="zh-TW" sz="2200" dirty="0"/>
              <a:t> optimizer, </a:t>
            </a:r>
            <a:r>
              <a:rPr lang="en-US" altLang="zh-TW" sz="2200" dirty="0">
                <a:hlinkClick r:id="rId3"/>
              </a:rPr>
              <a:t>https://keras.io/api/optimizers/</a:t>
            </a:r>
            <a:endParaRPr lang="en-US" altLang="zh-TW" sz="22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200" dirty="0"/>
              <a:t>Google </a:t>
            </a:r>
            <a:r>
              <a:rPr lang="en-US" altLang="zh-TW" sz="2200" dirty="0" err="1"/>
              <a:t>Colab</a:t>
            </a:r>
            <a:r>
              <a:rPr lang="en-US" altLang="zh-TW" sz="2200" dirty="0"/>
              <a:t>,</a:t>
            </a:r>
            <a:r>
              <a:rPr lang="en-US" altLang="zh-TW" sz="2200" dirty="0">
                <a:hlinkClick r:id="rId4"/>
              </a:rPr>
              <a:t> https://www.tutorialspoint.com/google_colab/google_colab_introduction.htm</a:t>
            </a:r>
            <a:endParaRPr lang="en-US" altLang="zh-TW" sz="22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200" dirty="0" err="1"/>
              <a:t>Jupyter</a:t>
            </a:r>
            <a:r>
              <a:rPr lang="en-US" altLang="zh-TW" sz="2200" dirty="0"/>
              <a:t> Notebook, </a:t>
            </a:r>
            <a:r>
              <a:rPr lang="en-US" altLang="zh-TW" sz="2200" dirty="0">
                <a:hlinkClick r:id="rId5"/>
              </a:rPr>
              <a:t>https://jupyter.org/</a:t>
            </a:r>
            <a:endParaRPr lang="en-US" altLang="zh-TW" sz="2200" dirty="0"/>
          </a:p>
          <a:p>
            <a:pPr marL="457200" indent="-457200">
              <a:buFont typeface="+mj-lt"/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92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5D0FB5-209F-45DD-A46E-AD14189BC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16" b="13984"/>
          <a:stretch/>
        </p:blipFill>
        <p:spPr>
          <a:xfrm>
            <a:off x="-2285" y="857257"/>
            <a:ext cx="9143999" cy="514349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D0DD01B-FC63-4B4A-BDE5-227C701BA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891" y="740576"/>
            <a:ext cx="7543800" cy="940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zh-TW" sz="4000" b="1" cap="none" dirty="0">
                <a:latin typeface="Roboto"/>
              </a:rPr>
              <a:t>Thanks for your time ~</a:t>
            </a:r>
            <a:endParaRPr lang="zh-TW" altLang="en-US" sz="4000" b="1" cap="none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C437AD-0443-47A5-A3C4-A4DF791EC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1990" y="4769827"/>
            <a:ext cx="5614769" cy="8772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l"/>
            <a:r>
              <a:rPr lang="zh-TW" altLang="en-US" b="1" dirty="0"/>
              <a:t>組別</a:t>
            </a:r>
            <a:r>
              <a:rPr lang="en-US" altLang="zh-TW" b="1" dirty="0"/>
              <a:t>:</a:t>
            </a:r>
            <a:r>
              <a:rPr lang="zh-TW" altLang="en-US" b="0" i="0" dirty="0">
                <a:effectLst/>
                <a:latin typeface="Roboto"/>
              </a:rPr>
              <a:t>太武山原住民</a:t>
            </a:r>
            <a:endParaRPr lang="en-US" altLang="zh-TW" b="1" dirty="0"/>
          </a:p>
          <a:p>
            <a:pPr algn="l"/>
            <a:r>
              <a:rPr lang="zh-TW" altLang="en-US" b="1" dirty="0"/>
              <a:t>學生</a:t>
            </a:r>
            <a:r>
              <a:rPr lang="en-US" altLang="zh-TW" b="1" dirty="0"/>
              <a:t>: </a:t>
            </a:r>
            <a:r>
              <a:rPr lang="zh-TW" altLang="en-US" b="1" dirty="0"/>
              <a:t>陳昱誠</a:t>
            </a:r>
            <a:r>
              <a:rPr lang="en-US" altLang="zh-TW" b="1" dirty="0"/>
              <a:t>, </a:t>
            </a:r>
            <a:r>
              <a:rPr lang="zh-TW" altLang="en-US" b="1" dirty="0"/>
              <a:t>陳思豪</a:t>
            </a:r>
            <a:endParaRPr lang="en-US" altLang="zh-TW" b="1" dirty="0"/>
          </a:p>
          <a:p>
            <a:pPr algn="l"/>
            <a:r>
              <a:rPr lang="zh-TW" altLang="en-US" b="1" dirty="0"/>
              <a:t>日期</a:t>
            </a:r>
            <a:r>
              <a:rPr lang="en-US" altLang="zh-TW" b="1" dirty="0"/>
              <a:t>: August 27, 2020</a:t>
            </a:r>
            <a:endParaRPr lang="zh-TW" altLang="en-US" b="1" dirty="0"/>
          </a:p>
          <a:p>
            <a:pPr algn="l"/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BC7C93-8180-402D-9C76-C537DAFA1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77" y="4781132"/>
            <a:ext cx="2400298" cy="16013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20BD41-5482-4956-A9D5-14356329E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39" y="4781131"/>
            <a:ext cx="1938973" cy="16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9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85CE3F8-D91E-432A-8829-073697065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570"/>
            <a:ext cx="9144000" cy="459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4EB9244-21D0-42B0-9A5B-8AA71221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99686" cy="364613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7D6CE16-AD8A-49D0-985C-68A42612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343" y="915708"/>
            <a:ext cx="5801592" cy="18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C108303-94FE-44A5-A868-A775B975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9" y="200835"/>
            <a:ext cx="8770856" cy="65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85DF012-D81E-4D65-BBC7-6A30BEA5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5" y="182136"/>
            <a:ext cx="8804971" cy="64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549B03E-BE74-4E91-927B-93E43F3E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11325"/>
            <a:ext cx="9166871" cy="25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212EC-53B1-49FF-B3D1-D42AA3D6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999391"/>
          </a:xfrm>
        </p:spPr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F917D3-EAB3-431F-A74C-5AEE6323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1795245"/>
            <a:ext cx="7765322" cy="45703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b="1" dirty="0">
                <a:solidFill>
                  <a:srgbClr val="FFFF00"/>
                </a:solidFill>
              </a:rPr>
              <a:t>應用背景介紹</a:t>
            </a:r>
            <a:endParaRPr lang="en-US" altLang="zh-TW" sz="2800" b="1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1" dirty="0">
                <a:solidFill>
                  <a:srgbClr val="FFFF00"/>
                </a:solidFill>
              </a:rPr>
              <a:t>資料集簡介 </a:t>
            </a:r>
            <a:r>
              <a:rPr lang="en-US" altLang="zh-TW" sz="2800" b="1" dirty="0">
                <a:solidFill>
                  <a:srgbClr val="FFFF00"/>
                </a:solidFill>
              </a:rPr>
              <a:t>(Positives vs. Negatives)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0" dirty="0">
                <a:effectLst/>
                <a:latin typeface="Courier New" panose="02070309020205020404" pitchFamily="49" charset="0"/>
              </a:rPr>
              <a:t>製作數據集</a:t>
            </a:r>
            <a:r>
              <a:rPr lang="en-US" altLang="zh-TW" sz="2800" b="0" dirty="0">
                <a:effectLst/>
                <a:latin typeface="Courier New" panose="02070309020205020404" pitchFamily="49" charset="0"/>
              </a:rPr>
              <a:t> vs.</a:t>
            </a:r>
            <a:r>
              <a:rPr lang="zh-TW" altLang="en-US" sz="2800" b="0" dirty="0">
                <a:effectLst/>
                <a:latin typeface="Courier New" panose="02070309020205020404" pitchFamily="49" charset="0"/>
              </a:rPr>
              <a:t>資料預處理</a:t>
            </a:r>
            <a:endParaRPr lang="en-US" altLang="zh-TW" sz="2800" b="0" dirty="0">
              <a:effectLst/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使用模型與訓練歷程圖表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模型與參數調整 </a:t>
            </a:r>
            <a:r>
              <a:rPr lang="en-US" altLang="zh-TW" sz="2800" dirty="0"/>
              <a:t>(optimizer, Learning Rate)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實測結果展示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結論與未來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參考文獻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0507BE-80F3-4363-9CE4-4BCE7A49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24" y="5053692"/>
            <a:ext cx="1938973" cy="16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5339F8-37CB-409E-9CF8-8D434F61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37392"/>
            <a:ext cx="7765321" cy="984068"/>
          </a:xfrm>
        </p:spPr>
        <p:txBody>
          <a:bodyPr/>
          <a:lstStyle/>
          <a:p>
            <a:r>
              <a:rPr lang="zh-TW" altLang="en-US" sz="3600" dirty="0"/>
              <a:t>應用背景介紹</a:t>
            </a:r>
            <a:endParaRPr lang="en-US" altLang="zh-TW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2D2358-FD02-44DF-BFC4-59FE382CE2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1500" y="2095500"/>
            <a:ext cx="7974623" cy="36634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傳統服務業的客戶或是使用者滿意度調查方式都是以問卷方式進行；然而發放問卷的方式除了有額外的作業成本之外，對於不願填寫與回答的客戶，就無法收集到期望的回饋；有鑑於此議題對於服務業品質控制的重要，因此本專題以深度學習</a:t>
            </a:r>
            <a:r>
              <a:rPr lang="en-US" altLang="zh-TW" sz="2400" dirty="0">
                <a:solidFill>
                  <a:schemeClr val="tx1"/>
                </a:solidFill>
                <a:latin typeface="Courier New" panose="02070309020205020404" pitchFamily="49" charset="0"/>
              </a:rPr>
              <a:t>Keras,ski-learn,numpy,matplotlib,cv2 Python Module</a:t>
            </a:r>
            <a:r>
              <a:rPr lang="zh-TW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為主要工具</a:t>
            </a:r>
            <a:r>
              <a:rPr lang="en-US" altLang="zh-TW" sz="2400" dirty="0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zh-TW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將客戶影像人臉截圖後作分類應用</a:t>
            </a:r>
            <a:r>
              <a:rPr lang="en-US" altLang="zh-TW" sz="2400" dirty="0">
                <a:solidFill>
                  <a:schemeClr val="tx1"/>
                </a:solidFill>
                <a:latin typeface="Courier New" panose="02070309020205020404" pitchFamily="49" charset="0"/>
              </a:rPr>
              <a:t>;</a:t>
            </a:r>
            <a:r>
              <a:rPr lang="zh-TW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期望未來可用於自助結帳、</a:t>
            </a:r>
            <a:r>
              <a:rPr lang="en-US" altLang="zh-TW" sz="2400" dirty="0">
                <a:solidFill>
                  <a:schemeClr val="tx1"/>
                </a:solidFill>
                <a:latin typeface="Courier New" panose="02070309020205020404" pitchFamily="49" charset="0"/>
              </a:rPr>
              <a:t>ATM</a:t>
            </a:r>
            <a:r>
              <a:rPr lang="zh-TW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、自助點餐</a:t>
            </a:r>
            <a:r>
              <a:rPr lang="en-US" altLang="zh-TW" sz="2400" dirty="0">
                <a:solidFill>
                  <a:schemeClr val="tx1"/>
                </a:solidFill>
                <a:latin typeface="Courier New" panose="02070309020205020404" pitchFamily="49" charset="0"/>
              </a:rPr>
              <a:t>..</a:t>
            </a:r>
            <a:r>
              <a:rPr lang="zh-TW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等服務導向的行業</a:t>
            </a:r>
            <a:r>
              <a:rPr lang="en-US" altLang="zh-TW" sz="2400" dirty="0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zh-TW" altLang="en-US" sz="2400" dirty="0">
                <a:solidFill>
                  <a:schemeClr val="tx1"/>
                </a:solidFill>
                <a:latin typeface="Courier New" panose="02070309020205020404" pitchFamily="49" charset="0"/>
              </a:rPr>
              <a:t>進一步提升服務業品質</a:t>
            </a:r>
            <a:r>
              <a:rPr lang="en-US" altLang="zh-TW" sz="2400" dirty="0">
                <a:solidFill>
                  <a:schemeClr val="tx1"/>
                </a:solidFill>
                <a:latin typeface="Courier New" panose="02070309020205020404" pitchFamily="49" charset="0"/>
              </a:rPr>
              <a:t>.</a:t>
            </a:r>
            <a:endParaRPr lang="zh-TW" altLang="en-US" sz="24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04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5339F8-37CB-409E-9CF8-8D434F61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64" y="474784"/>
            <a:ext cx="7765321" cy="984068"/>
          </a:xfrm>
        </p:spPr>
        <p:txBody>
          <a:bodyPr>
            <a:normAutofit fontScale="90000"/>
          </a:bodyPr>
          <a:lstStyle/>
          <a:p>
            <a:r>
              <a:rPr lang="zh-TW" altLang="en-US" sz="3600" dirty="0"/>
              <a:t>資料集簡介 </a:t>
            </a:r>
            <a:r>
              <a:rPr lang="en-US" altLang="zh-TW" sz="3600" dirty="0"/>
              <a:t>(Positives vs. Negatives)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2D2358-FD02-44DF-BFC4-59FE382CE29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346" y="2095500"/>
            <a:ext cx="7676139" cy="3695700"/>
          </a:xfrm>
        </p:spPr>
        <p:txBody>
          <a:bodyPr>
            <a:normAutofit fontScale="92500" lnSpcReduction="1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zh-TW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資料包含</a:t>
            </a:r>
            <a:r>
              <a:rPr lang="en-US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13165</a:t>
            </a:r>
            <a:r>
              <a:rPr lang="zh-TW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張灰度圖片</a:t>
            </a:r>
            <a:endParaRPr lang="en-US" altLang="zh-TW" sz="2800" kern="100" dirty="0">
              <a:latin typeface="Microsoft YaHei" panose="020B0503020204020204" pitchFamily="34" charset="-122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zh-TW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每張圖片的尺寸是</a:t>
            </a:r>
            <a:r>
              <a:rPr lang="en-US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64*64</a:t>
            </a:r>
          </a:p>
          <a:p>
            <a:pPr marL="257175" indent="-257175">
              <a:buFont typeface="+mj-lt"/>
              <a:buAutoNum type="arabicPeriod"/>
            </a:pPr>
            <a:r>
              <a:rPr lang="zh-TW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有</a:t>
            </a:r>
            <a:r>
              <a:rPr lang="en-US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9475</a:t>
            </a:r>
            <a:r>
              <a:rPr lang="zh-TW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張圖片</a:t>
            </a:r>
            <a:r>
              <a:rPr lang="zh-TW" altLang="zh-TW" sz="3500" kern="100" dirty="0">
                <a:solidFill>
                  <a:srgbClr val="FF0000"/>
                </a:solidFill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不是</a:t>
            </a:r>
            <a:r>
              <a:rPr lang="zh-TW" altLang="zh-TW" sz="3500" b="1" kern="100" dirty="0">
                <a:solidFill>
                  <a:srgbClr val="FF0000"/>
                </a:solidFill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笑臉</a:t>
            </a:r>
            <a:r>
              <a:rPr lang="zh-TW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圖片</a:t>
            </a:r>
            <a:endParaRPr lang="en-US" altLang="zh-TW" sz="2800" kern="100" dirty="0">
              <a:latin typeface="Microsoft YaHei" panose="020B0503020204020204" pitchFamily="34" charset="-122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57175" indent="-257175">
              <a:buFont typeface="+mj-lt"/>
              <a:buAutoNum type="arabicPeriod"/>
            </a:pPr>
            <a:r>
              <a:rPr lang="zh-TW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有</a:t>
            </a:r>
            <a:r>
              <a:rPr lang="en-US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3690</a:t>
            </a:r>
            <a:r>
              <a:rPr lang="zh-TW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張圖片</a:t>
            </a:r>
            <a:r>
              <a:rPr lang="zh-TW" altLang="zh-TW" sz="3500" kern="100" dirty="0">
                <a:solidFill>
                  <a:srgbClr val="FFFF00"/>
                </a:solidFill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是笑臉</a:t>
            </a:r>
            <a:r>
              <a:rPr lang="zh-TW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圖片</a:t>
            </a:r>
            <a:endParaRPr lang="en-US" altLang="zh-TW" sz="2800" kern="100" dirty="0">
              <a:latin typeface="Microsoft YaHei" panose="020B0503020204020204" pitchFamily="34" charset="-122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57175" indent="-257175">
              <a:buFont typeface="+mj-lt"/>
              <a:buAutoNum type="arabicPeriod"/>
            </a:pPr>
            <a:endParaRPr lang="en-US" altLang="zh-TW" sz="2800" kern="100" dirty="0">
              <a:latin typeface="Microsoft YaHei" panose="020B0503020204020204" pitchFamily="34" charset="-122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800" kern="100" dirty="0">
                <a:latin typeface="Microsoft YaHei" panose="020B0503020204020204" pitchFamily="34" charset="-122"/>
                <a:ea typeface="新細明體" panose="02020500000000000000" pitchFamily="18" charset="-120"/>
                <a:cs typeface="Times New Roman" panose="02020603050405020304" pitchFamily="18" charset="0"/>
              </a:rPr>
              <a:t>Source: </a:t>
            </a:r>
            <a:r>
              <a:rPr lang="en-US" altLang="zh-TW" sz="2800" dirty="0">
                <a:latin typeface="Helvetica Neue"/>
              </a:rPr>
              <a:t>https://github.com/hromi/SMILEsmileD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40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01FA09-AD86-405B-BE8D-1C4CC9B7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effectLst/>
                <a:latin typeface="Helvetica Neue"/>
              </a:rPr>
              <a:t>Data Set: Positives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9FCD0E4-9F15-4D9B-9EB9-9269E432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068"/>
            <a:ext cx="9144000" cy="56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01FA09-AD86-405B-BE8D-1C4CC9B7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effectLst/>
                <a:latin typeface="Helvetica Neue"/>
              </a:rPr>
              <a:t>Data Set: Negatives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0B48EC-0597-407A-835F-6890B7867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4" y="1059428"/>
            <a:ext cx="9144000" cy="56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212EC-53B1-49FF-B3D1-D42AA3D6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999391"/>
          </a:xfrm>
        </p:spPr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F917D3-EAB3-431F-A74C-5AEE6323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7" y="1795245"/>
            <a:ext cx="7765322" cy="457038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應用背景介紹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資料集簡介 </a:t>
            </a:r>
            <a:r>
              <a:rPr lang="en-US" altLang="zh-TW" sz="2800" dirty="0"/>
              <a:t>(Positives vs. Negatives)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製作數據集</a:t>
            </a:r>
            <a:r>
              <a:rPr lang="en-US" altLang="zh-TW" sz="28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 vs.</a:t>
            </a:r>
            <a:r>
              <a:rPr lang="zh-TW" altLang="en-US" sz="2800" b="1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資料預處理</a:t>
            </a:r>
            <a:endParaRPr lang="en-US" altLang="zh-TW" sz="2800" b="1" dirty="0">
              <a:solidFill>
                <a:srgbClr val="FFFF00"/>
              </a:solidFill>
              <a:effectLst/>
              <a:latin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b="1" dirty="0">
                <a:solidFill>
                  <a:srgbClr val="FFFF00"/>
                </a:solidFill>
              </a:rPr>
              <a:t>使用模型與訓練歷程圖表</a:t>
            </a:r>
            <a:endParaRPr lang="en-US" altLang="zh-TW" sz="2800" b="1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模型與參數調整 </a:t>
            </a:r>
            <a:r>
              <a:rPr lang="en-US" altLang="zh-TW" sz="2800" dirty="0"/>
              <a:t>(optimizer, Learning Rate)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實測結果展示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結論與未來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/>
              <a:t>參考文獻</a:t>
            </a: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en-US" altLang="zh-TW" sz="2800" dirty="0"/>
          </a:p>
          <a:p>
            <a:pPr marL="457200" indent="-457200">
              <a:buFont typeface="+mj-lt"/>
              <a:buAutoNum type="arabicPeriod"/>
            </a:pP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E901BE-CA66-44A8-8B3E-E1C2A1D7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24" y="5053692"/>
            <a:ext cx="1938973" cy="16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6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5339F8-37CB-409E-9CF8-8D434F61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b="0" dirty="0">
                <a:effectLst/>
                <a:latin typeface="Helvetica Neue"/>
              </a:rPr>
              <a:t>主要使用到的</a:t>
            </a:r>
            <a:r>
              <a:rPr lang="en-US" altLang="zh-TW" b="0" dirty="0">
                <a:effectLst/>
                <a:latin typeface="Helvetica Neue"/>
              </a:rPr>
              <a:t>Python Module, </a:t>
            </a:r>
            <a:r>
              <a:rPr lang="en-US" altLang="zh-TW" b="0" dirty="0" err="1">
                <a:effectLst/>
                <a:latin typeface="Helvetica Neue"/>
              </a:rPr>
              <a:t>Colab</a:t>
            </a:r>
            <a:endParaRPr lang="zh-TW" altLang="en-US" b="0" dirty="0">
              <a:effectLst/>
              <a:latin typeface="Helvetica Neue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13B124-BF57-43AB-8362-0C337CFD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46" y="984068"/>
            <a:ext cx="8328307" cy="56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489</TotalTime>
  <Words>784</Words>
  <Application>Microsoft Office PowerPoint</Application>
  <PresentationFormat>如螢幕大小 (4:3)</PresentationFormat>
  <Paragraphs>102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9" baseType="lpstr">
      <vt:lpstr>Helvetica Neue</vt:lpstr>
      <vt:lpstr>Microsoft YaHei</vt:lpstr>
      <vt:lpstr>新細明體</vt:lpstr>
      <vt:lpstr>Arial</vt:lpstr>
      <vt:lpstr>Bookman Old Style</vt:lpstr>
      <vt:lpstr>Courier New</vt:lpstr>
      <vt:lpstr>Roboto</vt:lpstr>
      <vt:lpstr>Rockwell</vt:lpstr>
      <vt:lpstr>Times New Roman</vt:lpstr>
      <vt:lpstr>Wingdings</vt:lpstr>
      <vt:lpstr>Damask</vt:lpstr>
      <vt:lpstr>      專題報告: 微笑檢測應用於使用者滿意分析</vt:lpstr>
      <vt:lpstr>Agenda</vt:lpstr>
      <vt:lpstr>Agenda</vt:lpstr>
      <vt:lpstr>應用背景介紹</vt:lpstr>
      <vt:lpstr>資料集簡介 (Positives vs. Negatives)</vt:lpstr>
      <vt:lpstr>Data Set: Positives</vt:lpstr>
      <vt:lpstr>Data Set: Negatives</vt:lpstr>
      <vt:lpstr>Agenda</vt:lpstr>
      <vt:lpstr>主要使用到的Python Module, Colab</vt:lpstr>
      <vt:lpstr>製作數據集 vs.資料預處理</vt:lpstr>
      <vt:lpstr>顯示訓練數據與標籤 vs. 20%測試集</vt:lpstr>
      <vt:lpstr>Modeling with (Conv2d Maxpolling2d)*3  Flatten() …</vt:lpstr>
      <vt:lpstr>Model Summary (98,914 par.)</vt:lpstr>
      <vt:lpstr>訓練歷程圖表 (99.47%, 1.33%) RMSprop</vt:lpstr>
      <vt:lpstr>Agenda</vt:lpstr>
      <vt:lpstr>Optimizers Comparison rmsprop vs. adam</vt:lpstr>
      <vt:lpstr>Learning Rate Comparison with {1e-2, 1e-3, 1e-4} by Adam</vt:lpstr>
      <vt:lpstr>Classification Demo: w/o Smiling vs. w/ Smiling</vt:lpstr>
      <vt:lpstr>Classification Demo: w/o Smiling</vt:lpstr>
      <vt:lpstr>Agenda</vt:lpstr>
      <vt:lpstr>結論與未來</vt:lpstr>
      <vt:lpstr>參考文獻</vt:lpstr>
      <vt:lpstr>Thanks for your time ~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 horace</dc:creator>
  <cp:lastModifiedBy>陳昱誠</cp:lastModifiedBy>
  <cp:revision>75</cp:revision>
  <dcterms:created xsi:type="dcterms:W3CDTF">2020-08-26T12:18:44Z</dcterms:created>
  <dcterms:modified xsi:type="dcterms:W3CDTF">2020-08-27T06:43:33Z</dcterms:modified>
</cp:coreProperties>
</file>